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6" r:id="rId2"/>
    <p:sldId id="267" r:id="rId3"/>
    <p:sldId id="263" r:id="rId4"/>
    <p:sldId id="264" r:id="rId5"/>
    <p:sldId id="265" r:id="rId6"/>
    <p:sldId id="266" r:id="rId7"/>
    <p:sldId id="268" r:id="rId8"/>
    <p:sldId id="270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92" d="100"/>
          <a:sy n="92" d="100"/>
        </p:scale>
        <p:origin x="-1576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notesMaster" Target="notesMasters/notesMaster1.xml"/></Relationships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A6E9F47-D601-EC47-9445-F3D39F06F77B}" type="datetimeFigureOut">
              <a:rPr lang="en-US" smtClean="0"/>
              <a:t>4/13/12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01AAEC9-256F-674D-A612-BDF595B061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16989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 if I swap</a:t>
            </a:r>
            <a:r>
              <a:rPr lang="en-US" baseline="0" dirty="0" smtClean="0"/>
              <a:t> the materials in these problems?  Do the answers change?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1AAEC9-256F-674D-A612-BDF595B0611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374671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 if I swap</a:t>
            </a:r>
            <a:r>
              <a:rPr lang="en-US" baseline="0" dirty="0" smtClean="0"/>
              <a:t> the substances in these problems, do the answers change?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1AAEC9-256F-674D-A612-BDF595B06111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135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Title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 anchor="b" anchorCtr="0"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463626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4708574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4540348" y="3526302"/>
            <a:ext cx="45720" cy="45720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>
            <a:lvl1pPr algn="ctr">
              <a:defRPr/>
            </a:lvl1pPr>
          </a:lstStyle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 anchor="t"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685800" y="4916992"/>
            <a:ext cx="7924800" cy="4301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2" name="Content Placeholder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4" name="Content Placeholder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10" name="Straight Connector 9"/>
          <p:cNvCxnSpPr/>
          <p:nvPr/>
        </p:nvCxnSpPr>
        <p:spPr>
          <a:xfrm>
            <a:off x="562945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4754880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Content Placeholder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 tIns="45720" bIns="45720"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1" name="Title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Drag picture to placeholder or click icon to add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5791200" y="6203667"/>
            <a:ext cx="2590800" cy="384048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4/13/12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2133600" y="6203667"/>
            <a:ext cx="358140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kumimoji="0"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410575" y="6181531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lang="en-US" sz="4200" b="0" kern="1200" spc="-100" baseline="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2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/>
        <a:buChar char="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5840" indent="-228600" algn="l" rtl="0" eaLnBrk="1" latinLnBrk="0" hangingPunct="1">
        <a:spcBef>
          <a:spcPts val="300"/>
        </a:spcBef>
        <a:buClr>
          <a:schemeClr val="accent2">
            <a:shade val="50000"/>
          </a:schemeClr>
        </a:buClr>
        <a:buSzPct val="85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3.pn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Or</a:t>
            </a:r>
          </a:p>
          <a:p>
            <a:r>
              <a:rPr lang="en-US" dirty="0" smtClean="0"/>
              <a:t>If I just substitute dozen for mole, this will all seem easier!</a:t>
            </a:r>
          </a:p>
          <a:p>
            <a:endParaRPr lang="en-US" dirty="0"/>
          </a:p>
          <a:p>
            <a:r>
              <a:rPr lang="en-US" i="1" dirty="0" smtClean="0">
                <a:solidFill>
                  <a:schemeClr val="tx1"/>
                </a:solidFill>
              </a:rPr>
              <a:t>Part I: One Step Problems</a:t>
            </a:r>
            <a:endParaRPr lang="en-US" i="1" dirty="0">
              <a:solidFill>
                <a:schemeClr val="tx1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Molar </a:t>
            </a:r>
            <a:r>
              <a:rPr lang="en-US" dirty="0" smtClean="0"/>
              <a:t>Conversions Again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89700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So… If you easily work in dozens for doughnuts and eggs, are we going to work with dozens for atoms and molecules?  Why or why not?</a:t>
            </a:r>
          </a:p>
          <a:p>
            <a:endParaRPr lang="en-US" dirty="0"/>
          </a:p>
          <a:p>
            <a:r>
              <a:rPr lang="en-US" dirty="0" smtClean="0"/>
              <a:t>Should we measure the mass of an atom in grams?  Why or why not?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Chemistry Units?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12596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457200" y="1384994"/>
            <a:ext cx="4040188" cy="762000"/>
          </a:xfrm>
        </p:spPr>
        <p:txBody>
          <a:bodyPr/>
          <a:lstStyle/>
          <a:p>
            <a:r>
              <a:rPr lang="en-US" dirty="0" smtClean="0"/>
              <a:t>Mole &amp; particles conversion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457200" y="2347886"/>
            <a:ext cx="4038600" cy="3913632"/>
          </a:xfrm>
        </p:spPr>
        <p:txBody>
          <a:bodyPr>
            <a:normAutofit/>
          </a:bodyPr>
          <a:lstStyle/>
          <a:p>
            <a:r>
              <a:rPr lang="en-US" dirty="0" smtClean="0"/>
              <a:t>1 mole  of atoms = 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6.02 x 10</a:t>
            </a:r>
            <a:r>
              <a:rPr lang="en-US" baseline="30000" dirty="0" smtClean="0"/>
              <a:t>23</a:t>
            </a:r>
            <a:r>
              <a:rPr lang="en-US" dirty="0" smtClean="0"/>
              <a:t> atoms</a:t>
            </a:r>
          </a:p>
          <a:p>
            <a:r>
              <a:rPr lang="en-US" dirty="0" smtClean="0"/>
              <a:t>1 mole of molecules = 	</a:t>
            </a:r>
          </a:p>
          <a:p>
            <a:pPr marL="365760" lvl="1" indent="0">
              <a:buNone/>
            </a:pPr>
            <a:r>
              <a:rPr lang="en-US" dirty="0"/>
              <a:t>	</a:t>
            </a:r>
            <a:r>
              <a:rPr lang="en-US" dirty="0">
                <a:solidFill>
                  <a:schemeClr val="tx1"/>
                </a:solidFill>
              </a:rPr>
              <a:t>6.02 x 10</a:t>
            </a:r>
            <a:r>
              <a:rPr lang="en-US" baseline="30000" dirty="0">
                <a:solidFill>
                  <a:schemeClr val="tx1"/>
                </a:solidFill>
              </a:rPr>
              <a:t>23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smtClean="0">
                <a:solidFill>
                  <a:schemeClr val="tx1"/>
                </a:solidFill>
              </a:rPr>
              <a:t>molecules</a:t>
            </a:r>
            <a:endParaRPr lang="en-US" dirty="0">
              <a:solidFill>
                <a:schemeClr val="tx1"/>
              </a:solidFill>
            </a:endParaRPr>
          </a:p>
          <a:p>
            <a:pPr marL="365760" lvl="1" indent="0">
              <a:buNone/>
            </a:pPr>
            <a:endParaRPr lang="en-US" dirty="0" smtClean="0"/>
          </a:p>
          <a:p>
            <a:r>
              <a:rPr lang="en-US" dirty="0" smtClean="0"/>
              <a:t>Does it matter what the material is when you convert from moles to particles?</a:t>
            </a:r>
            <a:endParaRPr lang="en-US" dirty="0"/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1 mole of Fe = 55.85 g</a:t>
            </a:r>
          </a:p>
          <a:p>
            <a:r>
              <a:rPr lang="en-US" dirty="0" smtClean="0"/>
              <a:t>1 mole </a:t>
            </a:r>
            <a:r>
              <a:rPr lang="en-US" dirty="0" err="1" smtClean="0"/>
              <a:t>NaCl</a:t>
            </a:r>
            <a:r>
              <a:rPr lang="en-US" dirty="0" smtClean="0"/>
              <a:t> = 58.45 g</a:t>
            </a:r>
          </a:p>
          <a:p>
            <a:endParaRPr lang="en-US" dirty="0"/>
          </a:p>
          <a:p>
            <a:r>
              <a:rPr lang="en-US" dirty="0" smtClean="0"/>
              <a:t>Why is the mass of a mole different for each substance?</a:t>
            </a:r>
          </a:p>
          <a:p>
            <a:r>
              <a:rPr lang="en-US" dirty="0" smtClean="0"/>
              <a:t>What is a molar mass?</a:t>
            </a:r>
            <a:endParaRPr lang="en-US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793504"/>
          </a:xfrm>
        </p:spPr>
        <p:txBody>
          <a:bodyPr>
            <a:normAutofit/>
          </a:bodyPr>
          <a:lstStyle/>
          <a:p>
            <a:r>
              <a:rPr lang="en-US" dirty="0" smtClean="0"/>
              <a:t>Back on track:  Working in </a:t>
            </a:r>
            <a:r>
              <a:rPr lang="en-US" b="1" u="sng" dirty="0" smtClean="0"/>
              <a:t>MOLES</a:t>
            </a:r>
            <a:endParaRPr lang="en-US" b="1" u="sng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r>
              <a:rPr lang="en-US" dirty="0" smtClean="0"/>
              <a:t>Mole &amp; mass </a:t>
            </a:r>
          </a:p>
          <a:p>
            <a:r>
              <a:rPr lang="en-US" dirty="0" smtClean="0"/>
              <a:t>conversion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10242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457200" y="1384994"/>
            <a:ext cx="4040188" cy="762000"/>
          </a:xfrm>
        </p:spPr>
        <p:txBody>
          <a:bodyPr/>
          <a:lstStyle/>
          <a:p>
            <a:r>
              <a:rPr lang="en-US" dirty="0" smtClean="0"/>
              <a:t>Mole to particle conversion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457200" y="2347886"/>
            <a:ext cx="4038600" cy="1433321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If you have 2.3 moles of sucrose how many molecules of sucrose do you have?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1783701"/>
          </a:xfrm>
        </p:spPr>
        <p:txBody>
          <a:bodyPr>
            <a:normAutofit/>
          </a:bodyPr>
          <a:lstStyle/>
          <a:p>
            <a:r>
              <a:rPr lang="en-US" dirty="0" smtClean="0"/>
              <a:t>If you have 1.5 x 10</a:t>
            </a:r>
            <a:r>
              <a:rPr lang="en-US" baseline="30000" dirty="0" smtClean="0"/>
              <a:t>24</a:t>
            </a:r>
            <a:r>
              <a:rPr lang="en-US" dirty="0" smtClean="0"/>
              <a:t> atoms of aluminum, how many moles of aluminum do you have?</a:t>
            </a:r>
          </a:p>
          <a:p>
            <a:endParaRPr lang="en-US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793504"/>
          </a:xfrm>
        </p:spPr>
        <p:txBody>
          <a:bodyPr>
            <a:normAutofit/>
          </a:bodyPr>
          <a:lstStyle/>
          <a:p>
            <a:r>
              <a:rPr lang="en-US" dirty="0" smtClean="0"/>
              <a:t>Some sample 1-step problems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r>
              <a:rPr lang="en-US" dirty="0" smtClean="0"/>
              <a:t>Particle to Mole conversion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372693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457200" y="1384994"/>
            <a:ext cx="4040188" cy="762000"/>
          </a:xfrm>
        </p:spPr>
        <p:txBody>
          <a:bodyPr/>
          <a:lstStyle/>
          <a:p>
            <a:r>
              <a:rPr lang="en-US" dirty="0" smtClean="0"/>
              <a:t>Mole to mass conversion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457200" y="2347886"/>
            <a:ext cx="4038600" cy="1433321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If you have 2.3 moles of iron atoms how many grams of iron do you have?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1783701"/>
          </a:xfrm>
        </p:spPr>
        <p:txBody>
          <a:bodyPr>
            <a:normAutofit/>
          </a:bodyPr>
          <a:lstStyle/>
          <a:p>
            <a:r>
              <a:rPr lang="en-US" dirty="0" smtClean="0"/>
              <a:t>If you have 175 g of </a:t>
            </a:r>
            <a:r>
              <a:rPr lang="en-US" dirty="0" err="1" smtClean="0"/>
              <a:t>NaCl</a:t>
            </a:r>
            <a:r>
              <a:rPr lang="en-US" dirty="0" smtClean="0"/>
              <a:t> how many moles of </a:t>
            </a:r>
            <a:r>
              <a:rPr lang="en-US" dirty="0" err="1" smtClean="0"/>
              <a:t>NaCl</a:t>
            </a:r>
            <a:r>
              <a:rPr lang="en-US" dirty="0" smtClean="0"/>
              <a:t> do you have?</a:t>
            </a:r>
          </a:p>
          <a:p>
            <a:endParaRPr lang="en-US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793504"/>
          </a:xfrm>
        </p:spPr>
        <p:txBody>
          <a:bodyPr>
            <a:normAutofit/>
          </a:bodyPr>
          <a:lstStyle/>
          <a:p>
            <a:r>
              <a:rPr lang="en-US" dirty="0" smtClean="0"/>
              <a:t>Some sample 1-step problems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r>
              <a:rPr lang="en-US" dirty="0" smtClean="0"/>
              <a:t>Mass to mole conversion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98445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7065569" y="3367044"/>
            <a:ext cx="1503623" cy="1459925"/>
            <a:chOff x="875897" y="2511072"/>
            <a:chExt cx="1503623" cy="1459925"/>
          </a:xfrm>
        </p:grpSpPr>
        <p:sp>
          <p:nvSpPr>
            <p:cNvPr id="2" name="Oval 1"/>
            <p:cNvSpPr/>
            <p:nvPr/>
          </p:nvSpPr>
          <p:spPr>
            <a:xfrm>
              <a:off x="875897" y="2511072"/>
              <a:ext cx="1503623" cy="1459925"/>
            </a:xfrm>
            <a:prstGeom prst="ellipse">
              <a:avLst/>
            </a:prstGeom>
            <a:solidFill>
              <a:schemeClr val="tx2">
                <a:alpha val="72000"/>
              </a:schemeClr>
            </a:solidFill>
            <a:ln>
              <a:solidFill>
                <a:schemeClr val="tx1"/>
              </a:solidFill>
            </a:ln>
            <a:effectLst>
              <a:softEdge rad="1270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1094871" y="2963649"/>
              <a:ext cx="1065675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dirty="0" smtClean="0"/>
                <a:t>Mass</a:t>
              </a:r>
              <a:endParaRPr lang="en-US" sz="2800" dirty="0"/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3787372" y="3367044"/>
            <a:ext cx="1536440" cy="1459925"/>
            <a:chOff x="875897" y="2511072"/>
            <a:chExt cx="1536440" cy="1459925"/>
          </a:xfrm>
        </p:grpSpPr>
        <p:sp>
          <p:nvSpPr>
            <p:cNvPr id="6" name="Oval 5"/>
            <p:cNvSpPr/>
            <p:nvPr/>
          </p:nvSpPr>
          <p:spPr>
            <a:xfrm>
              <a:off x="875897" y="2511072"/>
              <a:ext cx="1503623" cy="1459925"/>
            </a:xfrm>
            <a:prstGeom prst="ellipse">
              <a:avLst/>
            </a:prstGeom>
            <a:solidFill>
              <a:schemeClr val="tx2">
                <a:alpha val="72000"/>
              </a:schemeClr>
            </a:solidFill>
            <a:ln>
              <a:solidFill>
                <a:schemeClr val="tx1"/>
              </a:solidFill>
            </a:ln>
            <a:effectLst>
              <a:softEdge rad="1270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908714" y="2963649"/>
              <a:ext cx="1503623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 smtClean="0"/>
                <a:t>MOLES</a:t>
              </a:r>
              <a:endParaRPr lang="en-US" sz="2800" dirty="0"/>
            </a:p>
          </p:txBody>
        </p:sp>
      </p:grpSp>
      <p:cxnSp>
        <p:nvCxnSpPr>
          <p:cNvPr id="9" name="Straight Arrow Connector 8"/>
          <p:cNvCxnSpPr/>
          <p:nvPr/>
        </p:nvCxnSpPr>
        <p:spPr>
          <a:xfrm>
            <a:off x="5323812" y="3659029"/>
            <a:ext cx="1741757" cy="0"/>
          </a:xfrm>
          <a:prstGeom prst="straightConnector1">
            <a:avLst/>
          </a:prstGeom>
          <a:ln>
            <a:solidFill>
              <a:srgbClr val="FFFF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 flipH="1">
            <a:off x="5389365" y="4482983"/>
            <a:ext cx="1582078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5383895" y="3294006"/>
            <a:ext cx="138822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X molar mass</a:t>
            </a:r>
            <a:endParaRPr lang="en-US" sz="1600" dirty="0"/>
          </a:p>
        </p:txBody>
      </p:sp>
      <p:cxnSp>
        <p:nvCxnSpPr>
          <p:cNvPr id="15" name="Straight Arrow Connector 14"/>
          <p:cNvCxnSpPr/>
          <p:nvPr/>
        </p:nvCxnSpPr>
        <p:spPr>
          <a:xfrm>
            <a:off x="1955966" y="4518222"/>
            <a:ext cx="1741757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>
            <a:off x="1955966" y="3717492"/>
            <a:ext cx="1582078" cy="0"/>
          </a:xfrm>
          <a:prstGeom prst="straightConnector1">
            <a:avLst/>
          </a:prstGeom>
          <a:ln>
            <a:solidFill>
              <a:srgbClr val="FFFF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108262" y="3255827"/>
            <a:ext cx="17119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X </a:t>
            </a:r>
            <a:r>
              <a:rPr lang="en-US" sz="2400" dirty="0" smtClean="0"/>
              <a:t>6.02 * 10</a:t>
            </a:r>
            <a:r>
              <a:rPr lang="en-US" sz="2400" baseline="30000" dirty="0" smtClean="0"/>
              <a:t>23</a:t>
            </a:r>
            <a:endParaRPr lang="en-US" sz="2400" baseline="30000" dirty="0"/>
          </a:p>
        </p:txBody>
      </p:sp>
      <p:sp>
        <p:nvSpPr>
          <p:cNvPr id="18" name="TextBox 17"/>
          <p:cNvSpPr txBox="1"/>
          <p:nvPr/>
        </p:nvSpPr>
        <p:spPr>
          <a:xfrm>
            <a:off x="1955966" y="4495171"/>
            <a:ext cx="175024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÷ </a:t>
            </a:r>
            <a:r>
              <a:rPr lang="en-US" sz="2400" dirty="0" smtClean="0"/>
              <a:t> </a:t>
            </a:r>
            <a:r>
              <a:rPr lang="en-US" sz="2400" dirty="0"/>
              <a:t>6.02 * 10</a:t>
            </a:r>
            <a:r>
              <a:rPr lang="en-US" sz="2400" baseline="30000" dirty="0"/>
              <a:t>23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389365" y="4457637"/>
            <a:ext cx="14320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÷ </a:t>
            </a:r>
            <a:r>
              <a:rPr lang="en-US" dirty="0" smtClean="0"/>
              <a:t>molar</a:t>
            </a:r>
            <a:r>
              <a:rPr lang="en-US" sz="1600" dirty="0" smtClean="0"/>
              <a:t> mass</a:t>
            </a:r>
            <a:endParaRPr lang="en-US" sz="1600" dirty="0"/>
          </a:p>
        </p:txBody>
      </p:sp>
      <p:grpSp>
        <p:nvGrpSpPr>
          <p:cNvPr id="20" name="Group 19"/>
          <p:cNvGrpSpPr/>
          <p:nvPr/>
        </p:nvGrpSpPr>
        <p:grpSpPr>
          <a:xfrm>
            <a:off x="419526" y="3390071"/>
            <a:ext cx="1536440" cy="1459925"/>
            <a:chOff x="875897" y="2511072"/>
            <a:chExt cx="1536440" cy="1459925"/>
          </a:xfrm>
        </p:grpSpPr>
        <p:sp>
          <p:nvSpPr>
            <p:cNvPr id="21" name="Oval 20"/>
            <p:cNvSpPr/>
            <p:nvPr/>
          </p:nvSpPr>
          <p:spPr>
            <a:xfrm>
              <a:off x="875897" y="2511072"/>
              <a:ext cx="1503623" cy="1459925"/>
            </a:xfrm>
            <a:prstGeom prst="ellipse">
              <a:avLst/>
            </a:prstGeom>
            <a:solidFill>
              <a:schemeClr val="tx2">
                <a:alpha val="72000"/>
              </a:schemeClr>
            </a:solidFill>
            <a:ln>
              <a:solidFill>
                <a:schemeClr val="tx1"/>
              </a:solidFill>
            </a:ln>
            <a:effectLst>
              <a:softEdge rad="1270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908714" y="2963649"/>
              <a:ext cx="1503623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 smtClean="0"/>
                <a:t>Particles</a:t>
              </a:r>
              <a:endParaRPr lang="en-US" sz="2800" dirty="0"/>
            </a:p>
          </p:txBody>
        </p:sp>
      </p:grpSp>
      <p:sp>
        <p:nvSpPr>
          <p:cNvPr id="8" name="TextBox 7"/>
          <p:cNvSpPr txBox="1"/>
          <p:nvPr/>
        </p:nvSpPr>
        <p:spPr>
          <a:xfrm>
            <a:off x="312993" y="292901"/>
            <a:ext cx="634580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An aluminum can has a mass of about 15 g. </a:t>
            </a:r>
          </a:p>
          <a:p>
            <a:r>
              <a:rPr lang="en-US" sz="2400" dirty="0" smtClean="0"/>
              <a:t>How many moles of aluminum are in the can?</a:t>
            </a:r>
            <a:endParaRPr lang="en-US" sz="2400" dirty="0"/>
          </a:p>
        </p:txBody>
      </p:sp>
      <p:pic>
        <p:nvPicPr>
          <p:cNvPr id="11" name="Picture 10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299192" y="571500"/>
            <a:ext cx="1270000" cy="1905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253544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Try these two problems on your own…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2051686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You have </a:t>
            </a:r>
            <a:r>
              <a:rPr lang="en-US" dirty="0" smtClean="0"/>
              <a:t>407 </a:t>
            </a:r>
            <a:r>
              <a:rPr lang="en-US" dirty="0" smtClean="0"/>
              <a:t>g of </a:t>
            </a:r>
            <a:r>
              <a:rPr lang="en-US" dirty="0" smtClean="0"/>
              <a:t>calcium chloride.  </a:t>
            </a:r>
            <a:r>
              <a:rPr lang="en-US" dirty="0" smtClean="0"/>
              <a:t>How many </a:t>
            </a:r>
            <a:r>
              <a:rPr lang="en-US" dirty="0" smtClean="0"/>
              <a:t>mole</a:t>
            </a:r>
            <a:r>
              <a:rPr lang="en-US" dirty="0" smtClean="0"/>
              <a:t>s of calcium chloride </a:t>
            </a:r>
            <a:r>
              <a:rPr lang="en-US" dirty="0" smtClean="0"/>
              <a:t>do you have?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1540874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You have </a:t>
            </a:r>
            <a:r>
              <a:rPr lang="en-US" dirty="0" smtClean="0"/>
              <a:t>1.5 x 10</a:t>
            </a:r>
            <a:r>
              <a:rPr lang="en-US" baseline="30000" dirty="0" smtClean="0"/>
              <a:t>22</a:t>
            </a:r>
            <a:r>
              <a:rPr lang="en-US" dirty="0" smtClean="0"/>
              <a:t> atoms of helium.  </a:t>
            </a:r>
            <a:r>
              <a:rPr lang="en-US" dirty="0" smtClean="0"/>
              <a:t>How many </a:t>
            </a:r>
            <a:r>
              <a:rPr lang="en-US" dirty="0" smtClean="0"/>
              <a:t>moles of helium do </a:t>
            </a:r>
            <a:r>
              <a:rPr lang="en-US" dirty="0" smtClean="0"/>
              <a:t>you have?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36159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Survey says…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08708" y="1523999"/>
            <a:ext cx="4715592" cy="4688583"/>
          </a:xfrm>
        </p:spPr>
        <p:txBody>
          <a:bodyPr>
            <a:normAutofit/>
          </a:bodyPr>
          <a:lstStyle/>
          <a:p>
            <a:r>
              <a:rPr lang="en-US" dirty="0"/>
              <a:t>You have 407 g of calcium chloride.  How many moles of calcium chloride do you have?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CaCl2  </a:t>
            </a:r>
            <a:r>
              <a:rPr lang="en-US" sz="2200" dirty="0" err="1" smtClean="0"/>
              <a:t>Mol</a:t>
            </a:r>
            <a:r>
              <a:rPr lang="en-US" sz="2200" dirty="0" smtClean="0"/>
              <a:t> Mass = 111 g/</a:t>
            </a:r>
            <a:r>
              <a:rPr lang="en-US" sz="2200" dirty="0" err="1" smtClean="0"/>
              <a:t>mol</a:t>
            </a:r>
            <a:endParaRPr lang="en-US" sz="2200" dirty="0"/>
          </a:p>
          <a:p>
            <a:pPr marL="0" indent="0">
              <a:buNone/>
            </a:pPr>
            <a:endParaRPr lang="en-US" i="1" dirty="0" smtClean="0">
              <a:solidFill>
                <a:schemeClr val="tx2"/>
              </a:solidFill>
            </a:endParaRPr>
          </a:p>
          <a:p>
            <a:r>
              <a:rPr lang="en-US" i="1" dirty="0" err="1" smtClean="0">
                <a:solidFill>
                  <a:schemeClr val="tx2"/>
                </a:solidFill>
              </a:rPr>
              <a:t>Ans</a:t>
            </a:r>
            <a:r>
              <a:rPr lang="en-US" i="1" dirty="0" smtClean="0">
                <a:solidFill>
                  <a:schemeClr val="tx2"/>
                </a:solidFill>
              </a:rPr>
              <a:t>: </a:t>
            </a:r>
            <a:endParaRPr lang="en-US" i="1" dirty="0">
              <a:solidFill>
                <a:schemeClr val="tx2"/>
              </a:solidFill>
            </a:endParaRPr>
          </a:p>
          <a:p>
            <a:pPr marL="0" indent="0">
              <a:buNone/>
            </a:pPr>
            <a:r>
              <a:rPr lang="en-US" i="1" dirty="0" smtClean="0">
                <a:solidFill>
                  <a:schemeClr val="tx2"/>
                </a:solidFill>
              </a:rPr>
              <a:t> You </a:t>
            </a:r>
            <a:r>
              <a:rPr lang="en-US" i="1" dirty="0" smtClean="0">
                <a:solidFill>
                  <a:schemeClr val="tx2"/>
                </a:solidFill>
              </a:rPr>
              <a:t>have </a:t>
            </a:r>
            <a:r>
              <a:rPr lang="en-US" i="1" dirty="0" smtClean="0">
                <a:solidFill>
                  <a:schemeClr val="tx2"/>
                </a:solidFill>
              </a:rPr>
              <a:t>3.67 moles of CaCl2</a:t>
            </a:r>
            <a:endParaRPr lang="en-US" i="1" dirty="0" smtClean="0">
              <a:solidFill>
                <a:schemeClr val="tx2"/>
              </a:solidFill>
            </a:endParaRPr>
          </a:p>
          <a:p>
            <a:pPr marL="0" indent="0">
              <a:buNone/>
            </a:pPr>
            <a:endParaRPr lang="en-US" i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24300" y="1523999"/>
            <a:ext cx="4059936" cy="4509107"/>
          </a:xfrm>
        </p:spPr>
        <p:txBody>
          <a:bodyPr>
            <a:normAutofit/>
          </a:bodyPr>
          <a:lstStyle/>
          <a:p>
            <a:r>
              <a:rPr lang="en-US" dirty="0"/>
              <a:t>You have 1.5 x 10</a:t>
            </a:r>
            <a:r>
              <a:rPr lang="en-US" baseline="30000" dirty="0"/>
              <a:t>22</a:t>
            </a:r>
            <a:r>
              <a:rPr lang="en-US" dirty="0"/>
              <a:t> atoms of helium.  How many moles of helium do you have?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i="1" dirty="0" err="1" smtClean="0">
                <a:solidFill>
                  <a:srgbClr val="FEFAC9"/>
                </a:solidFill>
              </a:rPr>
              <a:t>Ans</a:t>
            </a:r>
            <a:r>
              <a:rPr lang="en-US" i="1" dirty="0" smtClean="0">
                <a:solidFill>
                  <a:srgbClr val="FEFAC9"/>
                </a:solidFill>
              </a:rPr>
              <a:t>: </a:t>
            </a:r>
            <a:endParaRPr lang="en-US" i="1" dirty="0" smtClean="0">
              <a:solidFill>
                <a:srgbClr val="FEFAC9"/>
              </a:solidFill>
            </a:endParaRPr>
          </a:p>
          <a:p>
            <a:pPr marL="0" indent="0">
              <a:buNone/>
            </a:pPr>
            <a:r>
              <a:rPr lang="en-US" i="1" dirty="0" smtClean="0">
                <a:solidFill>
                  <a:srgbClr val="FEFAC9"/>
                </a:solidFill>
              </a:rPr>
              <a:t>You </a:t>
            </a:r>
            <a:r>
              <a:rPr lang="en-US" i="1" dirty="0" smtClean="0">
                <a:solidFill>
                  <a:srgbClr val="FEFAC9"/>
                </a:solidFill>
              </a:rPr>
              <a:t>have </a:t>
            </a:r>
            <a:r>
              <a:rPr lang="en-US" i="1" dirty="0" smtClean="0">
                <a:solidFill>
                  <a:srgbClr val="FEFAC9"/>
                </a:solidFill>
              </a:rPr>
              <a:t>0.025 moles of He</a:t>
            </a:r>
            <a:endParaRPr lang="en-US" i="1" dirty="0" smtClean="0">
              <a:solidFill>
                <a:srgbClr val="FEFAC9"/>
              </a:solidFill>
            </a:endParaRPr>
          </a:p>
          <a:p>
            <a:endParaRPr lang="en-US" i="1" dirty="0" smtClean="0"/>
          </a:p>
          <a:p>
            <a:pPr marL="0" indent="0">
              <a:buNone/>
            </a:pPr>
            <a:r>
              <a:rPr lang="en-US" i="1" dirty="0" smtClean="0"/>
              <a:t>Did you need the molar mass?  Why or why not?</a:t>
            </a:r>
            <a:endParaRPr lang="en-US" i="1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428756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Relationship Id="rId2" Type="http://schemas.openxmlformats.org/officeDocument/2006/relationships/image" Target="../media/image2.jpeg"/></Relationships>
</file>

<file path=ppt/theme/theme1.xml><?xml version="1.0" encoding="utf-8"?>
<a:theme xmlns:a="http://schemas.openxmlformats.org/drawingml/2006/main" name="Paper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Paper">
      <a:majorFont>
        <a:latin typeface="Constantia"/>
        <a:ea typeface=""/>
        <a:cs typeface=""/>
        <a:font script="Jpan" typeface="ヒラギノ角ゴ Pro W3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onstantia"/>
        <a:ea typeface=""/>
        <a:cs typeface=""/>
        <a:font script="Jpan" typeface="ヒラギノ角ゴ Pro W3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ape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Paper.thmx</Template>
  <TotalTime>227</TotalTime>
  <Words>410</Words>
  <Application>Microsoft Macintosh PowerPoint</Application>
  <PresentationFormat>On-screen Show (4:3)</PresentationFormat>
  <Paragraphs>63</Paragraphs>
  <Slides>8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Paper</vt:lpstr>
      <vt:lpstr>Molar Conversions Again</vt:lpstr>
      <vt:lpstr>Chemistry Units?</vt:lpstr>
      <vt:lpstr>Back on track:  Working in MOLES</vt:lpstr>
      <vt:lpstr>Some sample 1-step problems</vt:lpstr>
      <vt:lpstr>Some sample 1-step problems</vt:lpstr>
      <vt:lpstr>PowerPoint Presentation</vt:lpstr>
      <vt:lpstr>Try these two problems on your own…</vt:lpstr>
      <vt:lpstr>Survey says…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Molar Conversions</dc:title>
  <dc:creator>CHRISTOPHER, STERMAN</dc:creator>
  <cp:lastModifiedBy>CHRISTOPHER, STERMAN</cp:lastModifiedBy>
  <cp:revision>19</cp:revision>
  <dcterms:created xsi:type="dcterms:W3CDTF">2012-04-03T13:30:27Z</dcterms:created>
  <dcterms:modified xsi:type="dcterms:W3CDTF">2012-04-13T14:50:26Z</dcterms:modified>
</cp:coreProperties>
</file>

<file path=docProps/thumbnail.jpeg>
</file>